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80" r:id="rId3"/>
    <p:sldMasterId id="2147483798" r:id="rId4"/>
    <p:sldMasterId id="2147483834" r:id="rId5"/>
    <p:sldMasterId id="2147483870" r:id="rId6"/>
    <p:sldMasterId id="2147483888" r:id="rId7"/>
    <p:sldMasterId id="2147483918" r:id="rId8"/>
    <p:sldMasterId id="2147483942" r:id="rId9"/>
    <p:sldMasterId id="2147483972" r:id="rId10"/>
    <p:sldMasterId id="2147484014" r:id="rId11"/>
    <p:sldMasterId id="2147484032" r:id="rId12"/>
  </p:sldMasterIdLst>
  <p:sldIdLst>
    <p:sldId id="256" r:id="rId13"/>
    <p:sldId id="272" r:id="rId14"/>
    <p:sldId id="259" r:id="rId15"/>
    <p:sldId id="260" r:id="rId16"/>
    <p:sldId id="273" r:id="rId17"/>
    <p:sldId id="263" r:id="rId18"/>
    <p:sldId id="264" r:id="rId19"/>
    <p:sldId id="265" r:id="rId20"/>
    <p:sldId id="266" r:id="rId21"/>
    <p:sldId id="268" r:id="rId22"/>
    <p:sldId id="270" r:id="rId23"/>
    <p:sldId id="271" r:id="rId24"/>
    <p:sldId id="274" r:id="rId25"/>
    <p:sldId id="27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 Băsășteanu" initials="DB" lastIdx="1" clrIdx="0">
    <p:extLst>
      <p:ext uri="{19B8F6BF-5375-455C-9EA6-DF929625EA0E}">
        <p15:presenceInfo xmlns:p15="http://schemas.microsoft.com/office/powerpoint/2012/main" userId="720a580c1ec92c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285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60808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3733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78235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26736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85409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35924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33109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20871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569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53385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328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7291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691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40951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3608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8700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6611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12044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827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76827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9905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414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16121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17443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94295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97847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37032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202506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745769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81781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47223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93444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356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609448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8366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60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09970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0975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68894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78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04792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790059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910666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0351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1754784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249314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8076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75591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591162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33937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81090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11612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68612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77051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20774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20889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0620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28669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930965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848199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79316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53017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340544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1646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4310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487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629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924135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161453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5727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728979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028583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527161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991520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397496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74640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527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3723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88813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2647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7317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574226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87547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19665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23039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73560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370565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004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871375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448376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75891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614789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39852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986370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3247334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39797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83157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30155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1976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94315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278172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051314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813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2253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016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5239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2715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342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5156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7827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5830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4574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2987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556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0354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9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4489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5898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5081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04199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10669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733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983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2416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31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6873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30059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5663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7092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7073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18556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731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5459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7195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8210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9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55341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030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95569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30419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05913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24949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848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278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397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651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7338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9570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877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76457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12044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6123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69851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8654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3635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24483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52642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915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29049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57587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91701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26300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246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0137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64848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10130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23091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02697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933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308871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438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53167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76852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42969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0053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05408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06717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73400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82345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694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5285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48846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92430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21457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43756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8348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49635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80563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8847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74660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16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51.xml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8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image" Target="../media/image25.png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Relationship Id="rId22" Type="http://schemas.openxmlformats.org/officeDocument/2006/relationships/image" Target="../media/image2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image" Target="../media/image19.jp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525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5518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6934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676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400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40266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081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352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7141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0998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43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EB4CDF2-53A9-44D1-AC1D-3453FC4177F5}" type="datetimeFigureOut">
              <a:rPr lang="ro-RO" smtClean="0"/>
              <a:t>06.04.2023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7F84858-62A3-4190-B0E2-96FD54286D7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59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E25DA9-847C-4E8D-B47E-B27C5975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3884" y="1397500"/>
            <a:ext cx="5368924" cy="1405467"/>
          </a:xfrm>
        </p:spPr>
        <p:txBody>
          <a:bodyPr>
            <a:normAutofit/>
          </a:bodyPr>
          <a:lstStyle/>
          <a:p>
            <a:r>
              <a:rPr lang="ro-RO" sz="6600" b="1" dirty="0"/>
              <a:t>Proiect final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53926E2-5510-4E93-B6D3-AC21DC03C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082" y="2726266"/>
            <a:ext cx="7197726" cy="1405467"/>
          </a:xfrm>
        </p:spPr>
        <p:txBody>
          <a:bodyPr>
            <a:normAutofit/>
          </a:bodyPr>
          <a:lstStyle/>
          <a:p>
            <a:r>
              <a:rPr lang="ro-RO" sz="2800" dirty="0"/>
              <a:t>Băsășteanu Dan-Cristian</a:t>
            </a:r>
          </a:p>
          <a:p>
            <a:r>
              <a:rPr lang="ro-RO" sz="2800" dirty="0"/>
              <a:t>8.04.2023</a:t>
            </a:r>
          </a:p>
        </p:txBody>
      </p:sp>
    </p:spTree>
    <p:extLst>
      <p:ext uri="{BB962C8B-B14F-4D97-AF65-F5344CB8AC3E}">
        <p14:creationId xmlns:p14="http://schemas.microsoft.com/office/powerpoint/2010/main" val="146767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3D6622-39FE-461D-BB0E-9EF6D547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9" y="699440"/>
            <a:ext cx="9613861" cy="1080938"/>
          </a:xfrm>
        </p:spPr>
        <p:txBody>
          <a:bodyPr/>
          <a:lstStyle/>
          <a:p>
            <a:r>
              <a:rPr lang="ro-RO" dirty="0"/>
              <a:t>CEI 4 PILONI OOP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2642CFA-A754-4266-847F-416EC1ED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8611" y="1960355"/>
            <a:ext cx="7037294" cy="4583880"/>
          </a:xfrm>
        </p:spPr>
        <p:txBody>
          <a:bodyPr/>
          <a:lstStyle/>
          <a:p>
            <a:r>
              <a:rPr lang="ro-RO" b="1" u="sng" dirty="0"/>
              <a:t>Încapsulare</a:t>
            </a:r>
            <a:r>
              <a:rPr lang="ro-RO" dirty="0"/>
              <a:t> : A include ceva într-o capsulă sau ca și cum ar fi într-o capsulă.</a:t>
            </a:r>
          </a:p>
          <a:p>
            <a:r>
              <a:rPr lang="ro-RO" b="1" u="sng" dirty="0"/>
              <a:t>Moștenire</a:t>
            </a:r>
            <a:r>
              <a:rPr lang="ro-RO" dirty="0"/>
              <a:t> : Pentru a primi o calitate, caracteristică etc., de la părinții sau de la familie.</a:t>
            </a:r>
          </a:p>
          <a:p>
            <a:r>
              <a:rPr lang="ro-RO" b="1" u="sng" dirty="0"/>
              <a:t>Abstracție</a:t>
            </a:r>
            <a:r>
              <a:rPr lang="ro-RO" dirty="0"/>
              <a:t> : O idee generală mai degrabă decât una care se referă la un anumit obiect, persoană sau situație.</a:t>
            </a:r>
          </a:p>
          <a:p>
            <a:r>
              <a:rPr lang="ro-RO" b="1" u="sng" dirty="0"/>
              <a:t>Polimorfism </a:t>
            </a:r>
            <a:r>
              <a:rPr lang="ro-RO" dirty="0"/>
              <a:t>: condiția de apariție în mai multe forme diferite.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EC70462-1BD7-443B-9C7D-51D6FE35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18" y="2124636"/>
            <a:ext cx="483936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F0AAEB8-FC45-43F7-928F-22B59CC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ro-RO" dirty="0"/>
              <a:t>Partea 2- Marketplace</a:t>
            </a:r>
          </a:p>
        </p:txBody>
      </p:sp>
      <p:sp>
        <p:nvSpPr>
          <p:cNvPr id="9" name="Substituent conținut 8">
            <a:extLst>
              <a:ext uri="{FF2B5EF4-FFF2-40B4-BE49-F238E27FC236}">
                <a16:creationId xmlns:a16="http://schemas.microsoft.com/office/drawing/2014/main" id="{3814F247-6575-40D7-88D1-C33DFFD91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9" y="1241946"/>
            <a:ext cx="10515600" cy="2610458"/>
          </a:xfrm>
        </p:spPr>
        <p:txBody>
          <a:bodyPr/>
          <a:lstStyle/>
          <a:p>
            <a:pPr marL="0" indent="0">
              <a:buNone/>
            </a:pPr>
            <a:r>
              <a:rPr lang="ro-RO" sz="2400" dirty="0"/>
              <a:t>-Link </a:t>
            </a:r>
            <a:r>
              <a:rPr lang="ro-RO" sz="2400" dirty="0" err="1"/>
              <a:t>github</a:t>
            </a:r>
            <a:r>
              <a:rPr lang="ro-RO" sz="2400" dirty="0"/>
              <a:t> proiect: https://github.com/DanDbs175/Proiect-ITF</a:t>
            </a:r>
            <a:endParaRPr lang="ro-RO" sz="2400" u="sng" dirty="0"/>
          </a:p>
          <a:p>
            <a:pPr marL="0" indent="0">
              <a:buNone/>
            </a:pPr>
            <a:r>
              <a:rPr lang="ro-RO" sz="2400" dirty="0"/>
              <a:t>-Aplicația este un mini magazin online cu produse electronice.</a:t>
            </a:r>
          </a:p>
          <a:p>
            <a:pPr marL="0" indent="0">
              <a:buNone/>
            </a:pPr>
            <a:r>
              <a:rPr lang="ro-RO" sz="2400" dirty="0"/>
              <a:t>-IDE: </a:t>
            </a:r>
            <a:r>
              <a:rPr lang="ro-RO" sz="2400" dirty="0" err="1"/>
              <a:t>PyCharm</a:t>
            </a:r>
            <a:r>
              <a:rPr lang="ro-RO" sz="2400" dirty="0"/>
              <a:t> </a:t>
            </a:r>
            <a:r>
              <a:rPr lang="ro-RO" sz="2400" dirty="0" err="1"/>
              <a:t>Comunnity</a:t>
            </a:r>
            <a:r>
              <a:rPr lang="ro-RO" sz="2400" dirty="0"/>
              <a:t>.</a:t>
            </a:r>
          </a:p>
          <a:p>
            <a:pPr marL="0" indent="0">
              <a:buNone/>
            </a:pPr>
            <a:r>
              <a:rPr lang="ro-RO" sz="2400" dirty="0"/>
              <a:t>-Design </a:t>
            </a:r>
            <a:r>
              <a:rPr lang="ro-RO" sz="2400" dirty="0" err="1"/>
              <a:t>Patterns</a:t>
            </a:r>
            <a:r>
              <a:rPr lang="ro-RO" sz="2400" dirty="0"/>
              <a:t> nu am folosit.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u="sng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5035895C-F630-4A43-9779-62DB4D5B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01266"/>
            <a:ext cx="6759388" cy="34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AC3D88-7E6D-49C9-9C13-4602B2A0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96185"/>
            <a:ext cx="7866529" cy="988546"/>
          </a:xfrm>
        </p:spPr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ro-RO" dirty="0"/>
              <a:t>2 - Marketplace</a:t>
            </a: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E7D3D018-9FBA-422A-936E-2ADDCBE3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6" y="3178417"/>
            <a:ext cx="4534919" cy="3583398"/>
          </a:xfrm>
          <a:prstGeom prst="rect">
            <a:avLst/>
          </a:prstGeom>
        </p:spPr>
      </p:pic>
      <p:sp>
        <p:nvSpPr>
          <p:cNvPr id="12" name="Dreptunghi 11">
            <a:extLst>
              <a:ext uri="{FF2B5EF4-FFF2-40B4-BE49-F238E27FC236}">
                <a16:creationId xmlns:a16="http://schemas.microsoft.com/office/drawing/2014/main" id="{97214A9D-1F75-4EE9-ACCB-6838507A5D75}"/>
              </a:ext>
            </a:extLst>
          </p:cNvPr>
          <p:cNvSpPr/>
          <p:nvPr/>
        </p:nvSpPr>
        <p:spPr>
          <a:xfrm>
            <a:off x="172849" y="1433243"/>
            <a:ext cx="49358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manage.py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ro-RO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reprezintă nucleul site-ului </a:t>
            </a:r>
            <a:endParaRPr lang="ro-RO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5C8EA44F-DE5B-49D3-A1DC-7A6FD01B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5" y="3178417"/>
            <a:ext cx="6386389" cy="2585074"/>
          </a:xfrm>
          <a:prstGeom prst="rect">
            <a:avLst/>
          </a:prstGeom>
        </p:spPr>
      </p:pic>
      <p:sp>
        <p:nvSpPr>
          <p:cNvPr id="16" name="Dreptunghi 15">
            <a:extLst>
              <a:ext uri="{FF2B5EF4-FFF2-40B4-BE49-F238E27FC236}">
                <a16:creationId xmlns:a16="http://schemas.microsoft.com/office/drawing/2014/main" id="{3C84054F-4BDF-40DE-976C-5A8AB7BD709E}"/>
              </a:ext>
            </a:extLst>
          </p:cNvPr>
          <p:cNvSpPr/>
          <p:nvPr/>
        </p:nvSpPr>
        <p:spPr>
          <a:xfrm>
            <a:off x="5108686" y="1433244"/>
            <a:ext cx="679796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comanda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“python manage.py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runserver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” site-ul se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ruleaz</a:t>
            </a:r>
            <a:r>
              <a:rPr lang="ro-RO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ă</a:t>
            </a:r>
            <a:endParaRPr lang="ro-RO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Săgeată: jos 18">
            <a:extLst>
              <a:ext uri="{FF2B5EF4-FFF2-40B4-BE49-F238E27FC236}">
                <a16:creationId xmlns:a16="http://schemas.microsoft.com/office/drawing/2014/main" id="{D960BDD8-4F2D-4E26-B39F-EE77BEF6324A}"/>
              </a:ext>
            </a:extLst>
          </p:cNvPr>
          <p:cNvSpPr/>
          <p:nvPr/>
        </p:nvSpPr>
        <p:spPr>
          <a:xfrm>
            <a:off x="8339114" y="2437957"/>
            <a:ext cx="337105" cy="500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0" name="Imagine 19">
            <a:extLst>
              <a:ext uri="{FF2B5EF4-FFF2-40B4-BE49-F238E27FC236}">
                <a16:creationId xmlns:a16="http://schemas.microsoft.com/office/drawing/2014/main" id="{2F7316B2-8228-48B0-AA78-89CFF599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97" y="2479589"/>
            <a:ext cx="390178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D14F78-6B9F-4E8C-B23C-631C442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4" y="71671"/>
            <a:ext cx="9905998" cy="1478570"/>
          </a:xfrm>
        </p:spPr>
        <p:txBody>
          <a:bodyPr/>
          <a:lstStyle/>
          <a:p>
            <a:r>
              <a:rPr lang="ro-RO" sz="2800" dirty="0"/>
              <a:t>Cum ne asigurăm că site-ul rulează conform cerințelor?</a:t>
            </a:r>
            <a:br>
              <a:rPr lang="ro-RO" dirty="0"/>
            </a:br>
            <a:endParaRPr lang="ro-RO" dirty="0"/>
          </a:p>
        </p:txBody>
      </p:sp>
      <p:pic>
        <p:nvPicPr>
          <p:cNvPr id="9" name="Substituent conținut 8">
            <a:extLst>
              <a:ext uri="{FF2B5EF4-FFF2-40B4-BE49-F238E27FC236}">
                <a16:creationId xmlns:a16="http://schemas.microsoft.com/office/drawing/2014/main" id="{8903F1F3-B686-4F5E-A8D7-F53D326C2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280" y="2926050"/>
            <a:ext cx="7088422" cy="3697378"/>
          </a:xfrm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18E3C097-84E0-4502-89E3-20B89BDD2D28}"/>
              </a:ext>
            </a:extLst>
          </p:cNvPr>
          <p:cNvSpPr/>
          <p:nvPr/>
        </p:nvSpPr>
        <p:spPr>
          <a:xfrm>
            <a:off x="1856509" y="626910"/>
            <a:ext cx="689197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După ce deschidem pagina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 browser verificăm linia de comanda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si urmărim codurile pe care programul ni le întoarce. </a:t>
            </a:r>
          </a:p>
          <a:p>
            <a:pPr algn="ctr"/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Daca codul este 200 </a:t>
            </a:r>
          </a:p>
          <a:p>
            <a:pPr algn="ctr"/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inseamna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ca programul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ruleaza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ro-RO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fara</a:t>
            </a:r>
            <a:r>
              <a:rPr lang="ro-RO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probleme.</a:t>
            </a:r>
          </a:p>
        </p:txBody>
      </p:sp>
      <p:sp>
        <p:nvSpPr>
          <p:cNvPr id="11" name="Săgeată: jos 10">
            <a:extLst>
              <a:ext uri="{FF2B5EF4-FFF2-40B4-BE49-F238E27FC236}">
                <a16:creationId xmlns:a16="http://schemas.microsoft.com/office/drawing/2014/main" id="{4AC34CD2-35A6-4128-B42B-98D2B5B190F6}"/>
              </a:ext>
            </a:extLst>
          </p:cNvPr>
          <p:cNvSpPr/>
          <p:nvPr/>
        </p:nvSpPr>
        <p:spPr>
          <a:xfrm>
            <a:off x="5296553" y="2239512"/>
            <a:ext cx="466938" cy="551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532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BD6422-42B8-47EE-9466-04D5E3A4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5" y="138681"/>
            <a:ext cx="9404723" cy="909646"/>
          </a:xfrm>
        </p:spPr>
        <p:txBody>
          <a:bodyPr/>
          <a:lstStyle/>
          <a:p>
            <a:r>
              <a:rPr lang="ro-RO" dirty="0"/>
              <a:t>Indexul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C59956-A85C-49EE-8AE5-063156D59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02" y="759828"/>
            <a:ext cx="8946541" cy="4551082"/>
          </a:xfrm>
        </p:spPr>
        <p:txBody>
          <a:bodyPr/>
          <a:lstStyle/>
          <a:p>
            <a:r>
              <a:rPr lang="ro-RO" dirty="0"/>
              <a:t>Indexul reprezintă partea de front-</a:t>
            </a:r>
            <a:r>
              <a:rPr lang="ro-RO" dirty="0" err="1"/>
              <a:t>end</a:t>
            </a:r>
            <a:r>
              <a:rPr lang="ro-RO" dirty="0"/>
              <a:t> care face </a:t>
            </a:r>
            <a:r>
              <a:rPr lang="ro-RO" dirty="0" err="1"/>
              <a:t>legatura</a:t>
            </a:r>
            <a:r>
              <a:rPr lang="ro-RO" dirty="0"/>
              <a:t> cu partea de back-</a:t>
            </a:r>
            <a:r>
              <a:rPr lang="ro-RO" dirty="0" err="1"/>
              <a:t>end</a:t>
            </a:r>
            <a:r>
              <a:rPr lang="ro-RO" dirty="0"/>
              <a:t> a unui site sau </a:t>
            </a:r>
            <a:r>
              <a:rPr lang="ro-RO" dirty="0" err="1"/>
              <a:t>aplicatie</a:t>
            </a:r>
            <a:r>
              <a:rPr lang="ro-RO" dirty="0"/>
              <a:t> si ne ajuta sa creăm imaginea site-ului. In cazul meu indexul arata in felul </a:t>
            </a:r>
            <a:r>
              <a:rPr lang="ro-RO" dirty="0" err="1"/>
              <a:t>urmator</a:t>
            </a:r>
            <a:r>
              <a:rPr lang="ro-RO" dirty="0"/>
              <a:t>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74C713-6234-4BE4-A6EB-0864602E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2" y="1823559"/>
            <a:ext cx="9164142" cy="48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333A1B7-AA2C-49C0-8579-0AE87289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219200"/>
            <a:ext cx="10131425" cy="1456267"/>
          </a:xfrm>
        </p:spPr>
        <p:txBody>
          <a:bodyPr>
            <a:normAutofit/>
          </a:bodyPr>
          <a:lstStyle/>
          <a:p>
            <a:r>
              <a:rPr lang="ro-RO" sz="8800" dirty="0"/>
              <a:t>Vă mulțumesc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FD446E9-BF9D-4E9F-A087-90C3828E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2787527"/>
            <a:ext cx="10131425" cy="2976780"/>
          </a:xfrm>
        </p:spPr>
        <p:txBody>
          <a:bodyPr/>
          <a:lstStyle/>
          <a:p>
            <a:r>
              <a:rPr lang="ro-RO" dirty="0"/>
              <a:t>https://github.com/DanDbs175/Proiect-ITF</a:t>
            </a:r>
          </a:p>
        </p:txBody>
      </p:sp>
    </p:spTree>
    <p:extLst>
      <p:ext uri="{BB962C8B-B14F-4D97-AF65-F5344CB8AC3E}">
        <p14:creationId xmlns:p14="http://schemas.microsoft.com/office/powerpoint/2010/main" val="79345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7923EC-C9B8-4F83-9D3A-28229F6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130"/>
            <a:ext cx="10353761" cy="690054"/>
          </a:xfrm>
        </p:spPr>
        <p:txBody>
          <a:bodyPr/>
          <a:lstStyle/>
          <a:p>
            <a:pPr algn="l"/>
            <a:r>
              <a:rPr lang="ro-RO" dirty="0"/>
              <a:t>Variabilele                 Tipuri de date    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33DACB-3F23-48B7-BEC8-E9E061F0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04" y="860383"/>
            <a:ext cx="5106004" cy="3702881"/>
          </a:xfrm>
        </p:spPr>
        <p:txBody>
          <a:bodyPr/>
          <a:lstStyle/>
          <a:p>
            <a:r>
              <a:rPr lang="it-IT" sz="1800" dirty="0"/>
              <a:t>O variabila este un container din memorie care stocheaza valori.</a:t>
            </a:r>
          </a:p>
          <a:p>
            <a:r>
              <a:rPr lang="it-IT" sz="1800" dirty="0"/>
              <a:t>Variabilele au nume unic, ca sa poata fi identificate si folosite ulterior.</a:t>
            </a:r>
          </a:p>
          <a:p>
            <a:r>
              <a:rPr lang="it-IT" sz="1800" dirty="0"/>
              <a:t>Variabila e creata in momentul in care ii atribuim o valoare.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8622C9F-7682-43C9-8EF5-D93D125C4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7238" y="860382"/>
            <a:ext cx="5803444" cy="37028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sz="1800" dirty="0"/>
              <a:t>Exista mai multe tipuri de date dar cele mai importante/folosite sunt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int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</a:t>
            </a:r>
            <a:r>
              <a:rPr lang="ro-RO" sz="1800" dirty="0" err="1"/>
              <a:t>intreg</a:t>
            </a:r>
            <a:endParaRPr lang="ro-RO" sz="1800" dirty="0"/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float</a:t>
            </a:r>
            <a:r>
              <a:rPr lang="ro-RO" sz="1800" dirty="0"/>
              <a:t> - </a:t>
            </a:r>
            <a:r>
              <a:rPr lang="ro-RO" sz="1800" dirty="0" err="1"/>
              <a:t>numar</a:t>
            </a:r>
            <a:r>
              <a:rPr lang="ro-RO" sz="1800" dirty="0"/>
              <a:t> zecimal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bool</a:t>
            </a:r>
            <a:r>
              <a:rPr lang="ro-RO" sz="1800" dirty="0"/>
              <a:t> - </a:t>
            </a:r>
            <a:r>
              <a:rPr lang="ro-RO" sz="1800" dirty="0" err="1"/>
              <a:t>adevarat</a:t>
            </a:r>
            <a:r>
              <a:rPr lang="ro-RO" sz="1800" dirty="0"/>
              <a:t>/fals</a:t>
            </a:r>
          </a:p>
          <a:p>
            <a:pPr>
              <a:lnSpc>
                <a:spcPct val="100000"/>
              </a:lnSpc>
            </a:pPr>
            <a:r>
              <a:rPr lang="ro-RO" sz="1800" dirty="0"/>
              <a:t>○ </a:t>
            </a:r>
            <a:r>
              <a:rPr lang="ro-RO" sz="1800" dirty="0" err="1"/>
              <a:t>string</a:t>
            </a:r>
            <a:r>
              <a:rPr lang="ro-RO" sz="1800" dirty="0"/>
              <a:t> - sir de caractere de la tastatura delimitate de ‘ ‘ sau “ “</a:t>
            </a:r>
          </a:p>
          <a:p>
            <a:endParaRPr lang="ro-R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D7DFE8-3D1E-4E44-86A0-FAB4C6AE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4" y="3428998"/>
            <a:ext cx="4509537" cy="312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F6056B1-DA99-4EA9-B72E-D856F33A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38" y="3428997"/>
            <a:ext cx="5565642" cy="31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EE38E4-44D6-4251-95A9-D7E7E76C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Funcția </a:t>
            </a:r>
            <a:r>
              <a:rPr lang="ro-RO" dirty="0" err="1"/>
              <a:t>type</a:t>
            </a:r>
            <a:r>
              <a:rPr lang="ro-RO" dirty="0"/>
              <a:t>()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1D488A1-7CB6-48E3-8EEE-262BE7B94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071"/>
            <a:ext cx="11734146" cy="5952564"/>
          </a:xfrm>
        </p:spPr>
        <p:txBody>
          <a:bodyPr>
            <a:normAutofit fontScale="92500" lnSpcReduction="10000"/>
          </a:bodyPr>
          <a:lstStyle/>
          <a:p>
            <a:endParaRPr lang="ro-RO" dirty="0"/>
          </a:p>
          <a:p>
            <a:endParaRPr lang="ro-RO" dirty="0"/>
          </a:p>
          <a:p>
            <a:r>
              <a:rPr lang="pt-BR" dirty="0"/>
              <a:t>● O functie este o logica de cod predefinita care face ceva</a:t>
            </a:r>
            <a:r>
              <a:rPr lang="ro-RO" dirty="0"/>
              <a:t>.</a:t>
            </a:r>
            <a:endParaRPr lang="pt-BR" dirty="0"/>
          </a:p>
          <a:p>
            <a:r>
              <a:rPr lang="pt-BR" dirty="0"/>
              <a:t>● Are sintaxa nume_functie()</a:t>
            </a:r>
            <a:r>
              <a:rPr lang="ro-RO" dirty="0"/>
              <a:t>.</a:t>
            </a:r>
          </a:p>
          <a:p>
            <a:r>
              <a:rPr lang="it-IT" dirty="0"/>
              <a:t>● In paranteze punem datele de intrare / input</a:t>
            </a:r>
            <a:r>
              <a:rPr lang="ro-RO" dirty="0"/>
              <a:t>.</a:t>
            </a:r>
          </a:p>
          <a:p>
            <a:r>
              <a:rPr lang="ro-RO" dirty="0"/>
              <a:t>● </a:t>
            </a:r>
            <a:r>
              <a:rPr lang="ro-RO" dirty="0" err="1"/>
              <a:t>Functia</a:t>
            </a:r>
            <a:r>
              <a:rPr lang="ro-RO" dirty="0"/>
              <a:t> </a:t>
            </a:r>
            <a:r>
              <a:rPr lang="ro-RO" dirty="0" err="1"/>
              <a:t>type</a:t>
            </a:r>
            <a:r>
              <a:rPr lang="ro-RO" dirty="0"/>
              <a:t> ne expune tipul de date al variabilei date ca input.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</a:t>
            </a:r>
            <a:r>
              <a:rPr lang="ro-RO" sz="4200" dirty="0"/>
              <a:t>Funcția print()</a:t>
            </a:r>
          </a:p>
          <a:p>
            <a:pPr marL="0" indent="0">
              <a:buNone/>
            </a:pPr>
            <a:r>
              <a:rPr lang="ro-RO" sz="2100" dirty="0"/>
              <a:t>● </a:t>
            </a:r>
            <a:r>
              <a:rPr lang="ro-RO" sz="2100" dirty="0" err="1"/>
              <a:t>Printeaza</a:t>
            </a:r>
            <a:r>
              <a:rPr lang="ro-RO" sz="2100" dirty="0"/>
              <a:t> in consola ce punem </a:t>
            </a:r>
            <a:r>
              <a:rPr lang="ro-RO" sz="2100"/>
              <a:t>intre ghilimele.</a:t>
            </a:r>
            <a:endParaRPr lang="ro-RO" sz="2100" dirty="0"/>
          </a:p>
          <a:p>
            <a:pPr marL="0" indent="0">
              <a:buNone/>
            </a:pPr>
            <a:r>
              <a:rPr lang="ro-RO" sz="2100" dirty="0"/>
              <a:t>● Daca dorim sa facem o concatenare (adunare) de </a:t>
            </a:r>
            <a:r>
              <a:rPr lang="ro-RO" sz="2100" dirty="0" err="1"/>
              <a:t>stringuri</a:t>
            </a:r>
            <a:r>
              <a:rPr lang="ro-RO" sz="2100" dirty="0"/>
              <a:t>, putem face asta cu +</a:t>
            </a:r>
          </a:p>
          <a:p>
            <a:pPr marL="0" indent="0">
              <a:buNone/>
            </a:pPr>
            <a:endParaRPr lang="ro-RO" sz="4200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            </a:t>
            </a:r>
          </a:p>
          <a:p>
            <a:pPr marL="0" indent="0">
              <a:buNone/>
            </a:pPr>
            <a:r>
              <a:rPr lang="ro-RO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88538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B5F9389-2382-4AC9-B89E-E4EAD2D1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7" y="40341"/>
            <a:ext cx="9905998" cy="1026459"/>
          </a:xfrm>
        </p:spPr>
        <p:txBody>
          <a:bodyPr>
            <a:normAutofit/>
          </a:bodyPr>
          <a:lstStyle/>
          <a:p>
            <a:r>
              <a:rPr lang="ro-RO" sz="6000" dirty="0" err="1"/>
              <a:t>If</a:t>
            </a:r>
            <a:r>
              <a:rPr lang="ro-RO" sz="6000" dirty="0"/>
              <a:t> </a:t>
            </a:r>
            <a:r>
              <a:rPr lang="ro-RO" sz="6000" dirty="0" err="1"/>
              <a:t>else</a:t>
            </a:r>
            <a:endParaRPr lang="ro-RO" sz="60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F77C171-86D0-4BBE-B9AF-92D7DC8E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60612"/>
            <a:ext cx="11896165" cy="1846730"/>
          </a:xfrm>
        </p:spPr>
        <p:txBody>
          <a:bodyPr>
            <a:normAutofit/>
          </a:bodyPr>
          <a:lstStyle/>
          <a:p>
            <a:r>
              <a:rPr lang="ro-RO" sz="2800" dirty="0"/>
              <a:t>Instrucțiunea </a:t>
            </a:r>
            <a:r>
              <a:rPr lang="ro-RO" sz="2800" dirty="0" err="1"/>
              <a:t>if-else</a:t>
            </a:r>
            <a:r>
              <a:rPr lang="ro-RO" sz="2800" dirty="0"/>
              <a:t> este folosită pentru a executa atât partea adevărată, cât și partea falsă a unei anumite condiții. Dacă condiția este adevărată, codul de bloc </a:t>
            </a:r>
            <a:r>
              <a:rPr lang="ro-RO" sz="2800" dirty="0" err="1"/>
              <a:t>if</a:t>
            </a:r>
            <a:r>
              <a:rPr lang="ro-RO" sz="2800" dirty="0"/>
              <a:t> este executat și dacă condiția este falsă, codul de bloc </a:t>
            </a:r>
            <a:r>
              <a:rPr lang="ro-RO" sz="2800" dirty="0" err="1"/>
              <a:t>else</a:t>
            </a:r>
            <a:r>
              <a:rPr lang="ro-RO" sz="2800" dirty="0"/>
              <a:t> este executat.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EC24FD4-535B-40D5-A653-63FCC134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234" y="3074894"/>
            <a:ext cx="5036803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6522853-145D-4019-AFDA-979D054D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0" y="221409"/>
            <a:ext cx="10515600" cy="459628"/>
          </a:xfrm>
        </p:spPr>
        <p:txBody>
          <a:bodyPr>
            <a:normAutofit fontScale="90000"/>
          </a:bodyPr>
          <a:lstStyle/>
          <a:p>
            <a:r>
              <a:rPr lang="ro-RO" dirty="0"/>
              <a:t>Structuri de date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97C1417-2CA6-4C5B-865E-967035EC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88" y="875366"/>
            <a:ext cx="5460093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</a:t>
            </a:r>
            <a:r>
              <a:rPr lang="ro-RO" b="1" u="sng" dirty="0"/>
              <a:t>List</a:t>
            </a:r>
          </a:p>
          <a:p>
            <a:r>
              <a:rPr lang="ro-RO" dirty="0"/>
              <a:t>- Listele păstrează mai multe valori într-o singura variabila.</a:t>
            </a:r>
          </a:p>
          <a:p>
            <a:r>
              <a:rPr lang="ro-RO" dirty="0"/>
              <a:t>- Fiecare element din lista, are index, începând de la 0 (ca si </a:t>
            </a:r>
            <a:r>
              <a:rPr lang="ro-RO" dirty="0" err="1"/>
              <a:t>string-ul</a:t>
            </a:r>
            <a:r>
              <a:rPr lang="ro-RO" dirty="0"/>
              <a:t>).</a:t>
            </a:r>
          </a:p>
          <a:p>
            <a:r>
              <a:rPr lang="ro-RO" dirty="0"/>
              <a:t>- Lista este ordonata, când adăugăm un element nou, acesta se va pune la final</a:t>
            </a:r>
          </a:p>
          <a:p>
            <a:r>
              <a:rPr lang="ro-RO" dirty="0"/>
              <a:t>- Lista este mutabila, adică putem adăuga, șterge sau schimba elemente din ea</a:t>
            </a:r>
          </a:p>
          <a:p>
            <a:r>
              <a:rPr lang="ro-RO" dirty="0"/>
              <a:t>In lista putem pune valori duplicate.</a:t>
            </a:r>
          </a:p>
          <a:p>
            <a:pPr marL="0" indent="0">
              <a:buNone/>
            </a:pPr>
            <a:r>
              <a:rPr lang="ro-RO" b="1" dirty="0"/>
              <a:t>                                        </a:t>
            </a:r>
            <a:r>
              <a:rPr lang="ro-RO" b="1" u="sng" dirty="0" err="1"/>
              <a:t>Dict</a:t>
            </a:r>
            <a:r>
              <a:rPr lang="ro-RO" b="1" u="sng" dirty="0"/>
              <a:t>:</a:t>
            </a:r>
          </a:p>
          <a:p>
            <a:r>
              <a:rPr lang="ro-RO" dirty="0"/>
              <a:t> -Dicționarele păstrează date de tip cheie : valoare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ordonate</a:t>
            </a:r>
          </a:p>
          <a:p>
            <a:r>
              <a:rPr lang="ro-RO" dirty="0"/>
              <a:t>- </a:t>
            </a:r>
            <a:r>
              <a:rPr lang="ro-RO" dirty="0" err="1"/>
              <a:t>Dict</a:t>
            </a:r>
            <a:r>
              <a:rPr lang="ro-RO" dirty="0"/>
              <a:t>-urile sunt mutabile, deci valorile pot fi schimbate</a:t>
            </a:r>
          </a:p>
          <a:p>
            <a:r>
              <a:rPr lang="ro-RO" dirty="0"/>
              <a:t> -Cheile sunt unice, nu putem avea chei duplicate, ar crea confuzie</a:t>
            </a:r>
          </a:p>
          <a:p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6CE400C-13DB-461B-9B3E-23AC15125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5317" y="875366"/>
            <a:ext cx="5728447" cy="56599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b="1" dirty="0"/>
              <a:t>                                           </a:t>
            </a:r>
            <a:r>
              <a:rPr lang="ro-RO" b="1" u="sng" dirty="0"/>
              <a:t>Set</a:t>
            </a:r>
          </a:p>
          <a:p>
            <a:r>
              <a:rPr lang="ro-RO" dirty="0"/>
              <a:t>● Set-urile păstrează mai multe valori unice într-o variabila</a:t>
            </a:r>
          </a:p>
          <a:p>
            <a:r>
              <a:rPr lang="ro-RO" dirty="0"/>
              <a:t>● Nu sunt ordonate sau indexate</a:t>
            </a:r>
          </a:p>
          <a:p>
            <a:r>
              <a:rPr lang="ro-RO" dirty="0"/>
              <a:t>● Datorita acestui fapt sunt si imutabile (nu putem schimba </a:t>
            </a:r>
            <a:r>
              <a:rPr lang="ro-RO" dirty="0" err="1"/>
              <a:t>locatia</a:t>
            </a:r>
            <a:r>
              <a:rPr lang="ro-RO" dirty="0"/>
              <a:t> elementelor)</a:t>
            </a:r>
          </a:p>
          <a:p>
            <a:r>
              <a:rPr lang="ro-RO" dirty="0"/>
              <a:t>● Se pot doar </a:t>
            </a:r>
            <a:r>
              <a:rPr lang="ro-RO" dirty="0" err="1"/>
              <a:t>adauga</a:t>
            </a:r>
            <a:r>
              <a:rPr lang="ro-RO" dirty="0"/>
              <a:t> sau </a:t>
            </a:r>
            <a:r>
              <a:rPr lang="ro-RO" dirty="0" err="1"/>
              <a:t>sterge</a:t>
            </a:r>
            <a:r>
              <a:rPr lang="ro-RO" dirty="0"/>
              <a:t> elemente.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                                         </a:t>
            </a:r>
            <a:r>
              <a:rPr lang="ro-RO" b="1" u="sng" dirty="0" err="1"/>
              <a:t>Tuple</a:t>
            </a:r>
            <a:endParaRPr lang="ro-RO" b="1" u="sng" dirty="0"/>
          </a:p>
          <a:p>
            <a:r>
              <a:rPr lang="ro-RO" dirty="0"/>
              <a:t>● Păstrează mai multe valori </a:t>
            </a:r>
            <a:r>
              <a:rPr lang="ro-RO" dirty="0" err="1"/>
              <a:t>imbutabile</a:t>
            </a:r>
            <a:r>
              <a:rPr lang="ro-RO" dirty="0"/>
              <a:t> într-o singura variabila</a:t>
            </a:r>
          </a:p>
          <a:p>
            <a:r>
              <a:rPr lang="ro-RO" dirty="0"/>
              <a:t>● Valorile sunt ordonate, încep de la index 0</a:t>
            </a:r>
          </a:p>
          <a:p>
            <a:r>
              <a:rPr lang="ro-RO" dirty="0"/>
              <a:t>● Valorile sunt imutabile, </a:t>
            </a:r>
            <a:r>
              <a:rPr lang="ro-RO" dirty="0" err="1"/>
              <a:t>odata</a:t>
            </a:r>
            <a:r>
              <a:rPr lang="ro-RO" dirty="0"/>
              <a:t> definite, așa rămân. Nu se mai pot adăuga/șterge valori</a:t>
            </a:r>
          </a:p>
          <a:p>
            <a:r>
              <a:rPr lang="ro-RO" dirty="0"/>
              <a:t>● Accepta valori duplicate.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368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D30F7D-42B5-40DA-90FE-F0E91D43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461" y="228902"/>
            <a:ext cx="6989575" cy="1478570"/>
          </a:xfrm>
        </p:spPr>
        <p:txBody>
          <a:bodyPr>
            <a:normAutofit/>
          </a:bodyPr>
          <a:lstStyle/>
          <a:p>
            <a:r>
              <a:rPr lang="ro-RO" sz="2800" dirty="0"/>
              <a:t>Cicluri repetitive (</a:t>
            </a:r>
            <a:r>
              <a:rPr lang="ro-RO" sz="2800" dirty="0" err="1"/>
              <a:t>while</a:t>
            </a:r>
            <a:r>
              <a:rPr lang="ro-RO" sz="2800" dirty="0"/>
              <a:t>/for)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105F479-7C0D-457F-B238-56078C11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083" y="1388874"/>
            <a:ext cx="9905999" cy="4913313"/>
          </a:xfrm>
        </p:spPr>
        <p:txBody>
          <a:bodyPr>
            <a:normAutofit/>
          </a:bodyPr>
          <a:lstStyle/>
          <a:p>
            <a:r>
              <a:rPr lang="ro-RO" b="1" u="sng" dirty="0"/>
              <a:t>WHILE:</a:t>
            </a:r>
          </a:p>
          <a:p>
            <a:r>
              <a:rPr lang="ro-RO" sz="1600" dirty="0"/>
              <a:t> Se executa un bloc de cod </a:t>
            </a:r>
            <a:r>
              <a:rPr lang="ro-RO" sz="1600" dirty="0" err="1"/>
              <a:t>atat</a:t>
            </a:r>
            <a:r>
              <a:rPr lang="ro-RO" sz="1600" dirty="0"/>
              <a:t> timp cat o </a:t>
            </a:r>
            <a:r>
              <a:rPr lang="ro-RO" sz="1600" dirty="0" err="1"/>
              <a:t>conditie</a:t>
            </a:r>
            <a:r>
              <a:rPr lang="ro-RO" sz="1600" dirty="0"/>
              <a:t> e </a:t>
            </a:r>
            <a:r>
              <a:rPr lang="ro-RO" sz="1600" dirty="0" err="1"/>
              <a:t>adevarata</a:t>
            </a:r>
            <a:r>
              <a:rPr lang="ro-RO" sz="1600" dirty="0"/>
              <a:t>.</a:t>
            </a:r>
          </a:p>
          <a:p>
            <a:r>
              <a:rPr lang="ro-RO" sz="1600" dirty="0"/>
              <a:t> </a:t>
            </a:r>
            <a:r>
              <a:rPr lang="ro-RO" sz="1600" dirty="0" err="1"/>
              <a:t>Optional</a:t>
            </a:r>
            <a:r>
              <a:rPr lang="ro-RO" sz="1600" dirty="0"/>
              <a:t>: la final se poate pune </a:t>
            </a:r>
            <a:r>
              <a:rPr lang="ro-RO" sz="1600" dirty="0" err="1"/>
              <a:t>else</a:t>
            </a:r>
            <a:r>
              <a:rPr lang="ro-RO" sz="1600" dirty="0"/>
              <a:t>, aceasta zona se executa o data, la final.</a:t>
            </a:r>
          </a:p>
          <a:p>
            <a:r>
              <a:rPr lang="ro-RO" b="1" u="sng" dirty="0"/>
              <a:t>FOR:</a:t>
            </a:r>
          </a:p>
          <a:p>
            <a:r>
              <a:rPr lang="ro-RO" sz="1400" dirty="0"/>
              <a:t>● Se executa un bloc de cod pentru fiecare valoare din </a:t>
            </a:r>
            <a:r>
              <a:rPr lang="ro-RO" sz="1400" dirty="0" err="1"/>
              <a:t>range</a:t>
            </a:r>
            <a:endParaRPr lang="ro-RO" sz="1400" dirty="0"/>
          </a:p>
          <a:p>
            <a:r>
              <a:rPr lang="ro-RO" sz="1400" dirty="0"/>
              <a:t>● Range </a:t>
            </a:r>
            <a:r>
              <a:rPr lang="ro-RO" sz="1400" dirty="0" err="1"/>
              <a:t>seamana</a:t>
            </a:r>
            <a:r>
              <a:rPr lang="ro-RO" sz="1400" dirty="0"/>
              <a:t> cu </a:t>
            </a:r>
            <a:r>
              <a:rPr lang="ro-RO" sz="1400" dirty="0" err="1"/>
              <a:t>slicing</a:t>
            </a:r>
            <a:r>
              <a:rPr lang="ro-RO" sz="1400" dirty="0"/>
              <a:t>. Ne spune:</a:t>
            </a:r>
          </a:p>
          <a:p>
            <a:r>
              <a:rPr lang="ro-RO" sz="1400" dirty="0"/>
              <a:t>○ De unde </a:t>
            </a:r>
            <a:r>
              <a:rPr lang="ro-RO" sz="1400" dirty="0" err="1"/>
              <a:t>incepem</a:t>
            </a:r>
            <a:r>
              <a:rPr lang="ro-RO" sz="1400" dirty="0"/>
              <a:t>? </a:t>
            </a:r>
            <a:r>
              <a:rPr lang="ro-RO" sz="1400" dirty="0" err="1"/>
              <a:t>Default</a:t>
            </a:r>
            <a:r>
              <a:rPr lang="ro-RO" sz="1400" dirty="0"/>
              <a:t> e 0</a:t>
            </a:r>
          </a:p>
          <a:p>
            <a:r>
              <a:rPr lang="ro-RO" sz="1400" dirty="0"/>
              <a:t>○ Pana unde iteram?</a:t>
            </a:r>
          </a:p>
          <a:p>
            <a:r>
              <a:rPr lang="ro-RO" sz="1400" dirty="0"/>
              <a:t>○ </a:t>
            </a:r>
            <a:r>
              <a:rPr lang="ro-RO" sz="1400" dirty="0" err="1"/>
              <a:t>Optional</a:t>
            </a:r>
            <a:r>
              <a:rPr lang="ro-RO" sz="1400" dirty="0"/>
              <a:t>: pasul</a:t>
            </a:r>
          </a:p>
          <a:p>
            <a:r>
              <a:rPr lang="ro-RO" sz="1400" dirty="0"/>
              <a:t>● </a:t>
            </a:r>
            <a:r>
              <a:rPr lang="ro-RO" sz="1400" dirty="0" err="1"/>
              <a:t>Optional</a:t>
            </a:r>
            <a:r>
              <a:rPr lang="ro-RO" sz="1400" dirty="0"/>
              <a:t>: la final se poate pune </a:t>
            </a:r>
            <a:r>
              <a:rPr lang="ro-RO" sz="1400" dirty="0" err="1"/>
              <a:t>else</a:t>
            </a:r>
            <a:endParaRPr lang="ro-RO" sz="1400" dirty="0"/>
          </a:p>
          <a:p>
            <a:r>
              <a:rPr lang="ro-RO" sz="1400" dirty="0"/>
              <a:t>○ aceasta zona se executa o data, la final</a:t>
            </a:r>
          </a:p>
        </p:txBody>
      </p:sp>
    </p:spTree>
    <p:extLst>
      <p:ext uri="{BB962C8B-B14F-4D97-AF65-F5344CB8AC3E}">
        <p14:creationId xmlns:p14="http://schemas.microsoft.com/office/powerpoint/2010/main" val="27796200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600C9AF-F12F-4765-A59D-EC787FB2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6" y="96350"/>
            <a:ext cx="10353762" cy="970450"/>
          </a:xfrm>
        </p:spPr>
        <p:txBody>
          <a:bodyPr/>
          <a:lstStyle/>
          <a:p>
            <a:pPr algn="l"/>
            <a:r>
              <a:rPr lang="ro-RO" dirty="0"/>
              <a:t>Ce este o </a:t>
            </a:r>
            <a:r>
              <a:rPr lang="ro-RO" dirty="0" err="1"/>
              <a:t>functie</a:t>
            </a:r>
            <a:r>
              <a:rPr lang="ro-RO" dirty="0"/>
              <a:t>?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7BEEFD0-3C65-4534-BB96-B533DD4B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36" y="1066800"/>
            <a:ext cx="10353762" cy="5441576"/>
          </a:xfrm>
        </p:spPr>
        <p:txBody>
          <a:bodyPr>
            <a:normAutofit/>
          </a:bodyPr>
          <a:lstStyle/>
          <a:p>
            <a:r>
              <a:rPr lang="ro-RO" dirty="0"/>
              <a:t>O funcție reprezintă o zona de cod cu o mica logica proprie, care poate fi folosita/refolosita (apelata) de oricâte ori avem nevoie.</a:t>
            </a:r>
          </a:p>
          <a:p>
            <a:endParaRPr lang="ro-RO" dirty="0"/>
          </a:p>
          <a:p>
            <a:pPr marL="36900" indent="0">
              <a:buNone/>
            </a:pPr>
            <a:r>
              <a:rPr lang="ro-RO" sz="4000" dirty="0"/>
              <a:t>Ce este un parametru?</a:t>
            </a:r>
          </a:p>
          <a:p>
            <a:pPr marL="36900" indent="0">
              <a:buNone/>
            </a:pPr>
            <a:r>
              <a:rPr lang="ro-RO" dirty="0"/>
              <a:t>-Datele de intrare (input) </a:t>
            </a:r>
            <a:r>
              <a:rPr lang="ro-RO" dirty="0" err="1"/>
              <a:t>intr-o</a:t>
            </a:r>
            <a:r>
              <a:rPr lang="ro-RO" dirty="0"/>
              <a:t> </a:t>
            </a:r>
            <a:r>
              <a:rPr lang="ro-RO" dirty="0" err="1"/>
              <a:t>functie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-Uneori </a:t>
            </a:r>
            <a:r>
              <a:rPr lang="ro-RO" dirty="0" err="1"/>
              <a:t>functia</a:t>
            </a:r>
            <a:r>
              <a:rPr lang="ro-RO" dirty="0"/>
              <a:t> are nevoie de </a:t>
            </a:r>
            <a:r>
              <a:rPr lang="ro-RO" dirty="0" err="1"/>
              <a:t>niste</a:t>
            </a:r>
            <a:r>
              <a:rPr lang="ro-RO" dirty="0"/>
              <a:t> date ca sa </a:t>
            </a:r>
            <a:r>
              <a:rPr lang="ro-RO" dirty="0" err="1"/>
              <a:t>poata</a:t>
            </a:r>
            <a:r>
              <a:rPr lang="ro-RO" dirty="0"/>
              <a:t> </a:t>
            </a:r>
            <a:r>
              <a:rPr lang="ro-RO" dirty="0" err="1"/>
              <a:t>functiona</a:t>
            </a:r>
            <a:r>
              <a:rPr lang="ro-RO" dirty="0"/>
              <a:t>.</a:t>
            </a:r>
          </a:p>
          <a:p>
            <a:pPr marL="36900" indent="0">
              <a:buNone/>
            </a:pPr>
            <a:r>
              <a:rPr lang="ro-RO" dirty="0"/>
              <a:t>-O </a:t>
            </a:r>
            <a:r>
              <a:rPr lang="ro-RO" dirty="0" err="1"/>
              <a:t>functie</a:t>
            </a:r>
            <a:r>
              <a:rPr lang="ro-RO" dirty="0"/>
              <a:t> poate sa </a:t>
            </a:r>
            <a:r>
              <a:rPr lang="ro-RO" dirty="0" err="1"/>
              <a:t>aiba</a:t>
            </a:r>
            <a:r>
              <a:rPr lang="ro-RO" dirty="0"/>
              <a:t> </a:t>
            </a:r>
            <a:r>
              <a:rPr lang="ro-RO" dirty="0" err="1"/>
              <a:t>oricati</a:t>
            </a:r>
            <a:r>
              <a:rPr lang="ro-RO" dirty="0"/>
              <a:t> parametri</a:t>
            </a:r>
          </a:p>
          <a:p>
            <a:pPr marL="36900" indent="0">
              <a:buNone/>
            </a:pPr>
            <a:r>
              <a:rPr lang="ro-RO" dirty="0"/>
              <a:t>-</a:t>
            </a:r>
            <a:r>
              <a:rPr lang="ro-RO" dirty="0" err="1"/>
              <a:t>Params</a:t>
            </a:r>
            <a:r>
              <a:rPr lang="ro-RO" dirty="0"/>
              <a:t> sunt </a:t>
            </a:r>
            <a:r>
              <a:rPr lang="ro-RO" dirty="0" err="1"/>
              <a:t>optionali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-Daca avem mai </a:t>
            </a:r>
            <a:r>
              <a:rPr lang="ro-RO" dirty="0" err="1"/>
              <a:t>multi</a:t>
            </a:r>
            <a:r>
              <a:rPr lang="ro-RO" dirty="0"/>
              <a:t>, se despart de ,</a:t>
            </a:r>
          </a:p>
          <a:p>
            <a:pPr marL="36900" indent="0">
              <a:buNone/>
            </a:pPr>
            <a:r>
              <a:rPr lang="ro-RO" dirty="0"/>
              <a:t>-Practic sunt </a:t>
            </a:r>
            <a:r>
              <a:rPr lang="ro-RO" dirty="0" err="1"/>
              <a:t>niste</a:t>
            </a:r>
            <a:r>
              <a:rPr lang="ro-RO" dirty="0"/>
              <a:t> variabile declarate dar </a:t>
            </a:r>
            <a:r>
              <a:rPr lang="ro-RO" dirty="0" err="1"/>
              <a:t>neinitializate</a:t>
            </a:r>
            <a:endParaRPr lang="ro-RO" dirty="0"/>
          </a:p>
          <a:p>
            <a:pPr marL="36900" indent="0">
              <a:buNone/>
            </a:pPr>
            <a:r>
              <a:rPr lang="ro-RO" dirty="0"/>
              <a:t>-Ele vor fi </a:t>
            </a:r>
            <a:r>
              <a:rPr lang="ro-RO" dirty="0" err="1"/>
              <a:t>initializate</a:t>
            </a:r>
            <a:r>
              <a:rPr lang="ro-RO" dirty="0"/>
              <a:t> (</a:t>
            </a:r>
            <a:r>
              <a:rPr lang="ro-RO" dirty="0" err="1"/>
              <a:t>adica</a:t>
            </a:r>
            <a:r>
              <a:rPr lang="ro-RO" dirty="0"/>
              <a:t> vor primi valori),la apelarea </a:t>
            </a:r>
            <a:r>
              <a:rPr lang="ro-RO" dirty="0" err="1"/>
              <a:t>functiei</a:t>
            </a:r>
            <a:endParaRPr lang="ro-RO" dirty="0"/>
          </a:p>
          <a:p>
            <a:endParaRPr lang="ro-RO" dirty="0"/>
          </a:p>
          <a:p>
            <a:pPr marL="36900" indent="0">
              <a:buNone/>
            </a:pP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0083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1E79D0-8356-4336-8741-9795323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Diferența dintre o clasă și un obiect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1C7E4A1-3673-4F29-BC46-42E65726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60556"/>
            <a:ext cx="9603275" cy="3450613"/>
          </a:xfrm>
        </p:spPr>
        <p:txBody>
          <a:bodyPr/>
          <a:lstStyle/>
          <a:p>
            <a:r>
              <a:rPr lang="ro-RO" dirty="0"/>
              <a:t>Obiectele sunt o încapsulare de variabile și funcții într-o singură entitate. Obiectele își obțin variabilele și funcțiile din clase. Clasele sunt în esență un șablon pentru a vă crea obiectele.</a:t>
            </a:r>
          </a:p>
        </p:txBody>
      </p:sp>
    </p:spTree>
    <p:extLst>
      <p:ext uri="{BB962C8B-B14F-4D97-AF65-F5344CB8AC3E}">
        <p14:creationId xmlns:p14="http://schemas.microsoft.com/office/powerpoint/2010/main" val="22084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201D35-45E1-471A-9CB3-8B9D947B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constructor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0DCD508-E097-444D-A7AB-737240E10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Un constructor este o metodă specială dintr-o clasă folosită pentru a crea și inițializa un obiect al unei clase. Există diferite tipuri de constructori. Constructorul este invocat automat atunci când este creat un obiect al unei clase.</a:t>
            </a:r>
          </a:p>
        </p:txBody>
      </p:sp>
    </p:spTree>
    <p:extLst>
      <p:ext uri="{BB962C8B-B14F-4D97-AF65-F5344CB8AC3E}">
        <p14:creationId xmlns:p14="http://schemas.microsoft.com/office/powerpoint/2010/main" val="743258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elest">
  <a:themeElements>
    <a:clrScheme name="Celest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1.xml><?xml version="1.0" encoding="utf-8"?>
<a:theme xmlns:a="http://schemas.openxmlformats.org/drawingml/2006/main" name="1_Adâncime">
  <a:themeElements>
    <a:clrScheme name="Adâncim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1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4.xml><?xml version="1.0" encoding="utf-8"?>
<a:theme xmlns:a="http://schemas.openxmlformats.org/drawingml/2006/main" name="Plasă">
  <a:themeElements>
    <a:clrScheme name="Plasă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Plasă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las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Adâncime">
  <a:themeElements>
    <a:clrScheme name="Adâncime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Adâncim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ânci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7.xml><?xml version="1.0" encoding="utf-8"?>
<a:theme xmlns:a="http://schemas.openxmlformats.org/drawingml/2006/main" name="Ardezi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9.xml><?xml version="1.0" encoding="utf-8"?>
<a:theme xmlns:a="http://schemas.openxmlformats.org/drawingml/2006/main" name="Colet">
  <a:themeElements>
    <a:clrScheme name="Colet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l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TM03457452[[fn=Celest]]</Template>
  <TotalTime>365</TotalTime>
  <Words>931</Words>
  <Application>Microsoft Office PowerPoint</Application>
  <PresentationFormat>Ecran lat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13</vt:i4>
      </vt:variant>
      <vt:variant>
        <vt:lpstr>Temă</vt:lpstr>
      </vt:variant>
      <vt:variant>
        <vt:i4>12</vt:i4>
      </vt:variant>
      <vt:variant>
        <vt:lpstr>Titluri diapozitive</vt:lpstr>
      </vt:variant>
      <vt:variant>
        <vt:i4>15</vt:i4>
      </vt:variant>
    </vt:vector>
  </HeadingPairs>
  <TitlesOfParts>
    <vt:vector size="40" baseType="lpstr">
      <vt:lpstr>Arial</vt:lpstr>
      <vt:lpstr>Bookman Old Style</vt:lpstr>
      <vt:lpstr>Calibri</vt:lpstr>
      <vt:lpstr>Calibri Light</vt:lpstr>
      <vt:lpstr>Calisto MT</vt:lpstr>
      <vt:lpstr>Century Gothic</vt:lpstr>
      <vt:lpstr>Corbel</vt:lpstr>
      <vt:lpstr>Gill Sans MT</vt:lpstr>
      <vt:lpstr>Rockwell</vt:lpstr>
      <vt:lpstr>Trebuchet MS</vt:lpstr>
      <vt:lpstr>Tw Cen MT</vt:lpstr>
      <vt:lpstr>Wingdings 2</vt:lpstr>
      <vt:lpstr>Wingdings 3</vt:lpstr>
      <vt:lpstr>Celest</vt:lpstr>
      <vt:lpstr>Damask</vt:lpstr>
      <vt:lpstr>Ion</vt:lpstr>
      <vt:lpstr>Plasă</vt:lpstr>
      <vt:lpstr>Adâncime</vt:lpstr>
      <vt:lpstr>Circuit</vt:lpstr>
      <vt:lpstr>Ardezie</vt:lpstr>
      <vt:lpstr>Galerie</vt:lpstr>
      <vt:lpstr>Colet</vt:lpstr>
      <vt:lpstr>Berlin</vt:lpstr>
      <vt:lpstr>1_Adâncime</vt:lpstr>
      <vt:lpstr>1_Ion</vt:lpstr>
      <vt:lpstr>Proiect final</vt:lpstr>
      <vt:lpstr>Variabilele                 Tipuri de date    </vt:lpstr>
      <vt:lpstr>Funcția type()</vt:lpstr>
      <vt:lpstr>If else</vt:lpstr>
      <vt:lpstr>Structuri de date</vt:lpstr>
      <vt:lpstr>Cicluri repetitive (while/for)</vt:lpstr>
      <vt:lpstr>Ce este o functie?</vt:lpstr>
      <vt:lpstr>Diferența dintre o clasă și un obiect</vt:lpstr>
      <vt:lpstr>constructor</vt:lpstr>
      <vt:lpstr>CEI 4 PILONI OOP</vt:lpstr>
      <vt:lpstr>Partea 2- Marketplace</vt:lpstr>
      <vt:lpstr>Partea 2 - Marketplace</vt:lpstr>
      <vt:lpstr>Cum ne asigurăm că site-ul rulează conform cerințelor? </vt:lpstr>
      <vt:lpstr>Indexul</vt:lpstr>
      <vt:lpstr>Vă 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</dc:title>
  <dc:creator>Dan Băsășteanu</dc:creator>
  <cp:lastModifiedBy>Dan Băsășteanu</cp:lastModifiedBy>
  <cp:revision>41</cp:revision>
  <dcterms:created xsi:type="dcterms:W3CDTF">2023-01-06T16:34:37Z</dcterms:created>
  <dcterms:modified xsi:type="dcterms:W3CDTF">2023-04-06T16:13:59Z</dcterms:modified>
</cp:coreProperties>
</file>